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Montserrat Black"/>
      <p:bold r:id="rId11"/>
      <p:boldItalic r:id="rId12"/>
    </p:embeddedFont>
    <p:embeddedFont>
      <p:font typeface="Montserrat"/>
      <p:regular r:id="rId13"/>
      <p:bold r:id="rId14"/>
      <p:italic r:id="rId15"/>
      <p:boldItalic r:id="rId16"/>
    </p:embeddedFont>
    <p:embeddedFont>
      <p:font typeface="Bebas Neue"/>
      <p:regular r:id="rId17"/>
    </p:embeddedFont>
    <p:embeddedFont>
      <p:font typeface="PT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-italic.fntdata"/><Relationship Id="rId21" Type="http://schemas.openxmlformats.org/officeDocument/2006/relationships/font" Target="fonts/PTSa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font" Target="fonts/MontserratBlack-bold.fntdata"/><Relationship Id="rId10" Type="http://schemas.openxmlformats.org/officeDocument/2006/relationships/slide" Target="slides/slide6.xml"/><Relationship Id="rId13" Type="http://schemas.openxmlformats.org/officeDocument/2006/relationships/font" Target="fonts/Montserrat-regular.fntdata"/><Relationship Id="rId12" Type="http://schemas.openxmlformats.org/officeDocument/2006/relationships/font" Target="fonts/MontserratBlack-boldItalic.fntdata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BebasNeue-regular.fntdata"/><Relationship Id="rId16" Type="http://schemas.openxmlformats.org/officeDocument/2006/relationships/font" Target="fonts/Montserrat-boldItalic.fntdata"/><Relationship Id="rId19" Type="http://schemas.openxmlformats.org/officeDocument/2006/relationships/font" Target="fonts/PTSans-bold.fntdata"/><Relationship Id="rId18" Type="http://schemas.openxmlformats.org/officeDocument/2006/relationships/font" Target="fonts/PTSans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1734a882cf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1734a882cf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1734a882cf6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1734a882cf6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39f41851bf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g39f41851bf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39f41851bf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" name="Google Shape;1300;g39f41851bf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39f41851bf2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39f41851bf2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8" name="Google Shape;538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1" name="Google Shape;541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4" name="Google Shape;544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7" name="Google Shape;547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" name="Google Shape;550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9" name="Google Shape;599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5" name="Google Shape;645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9" name="Google Shape;649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1" name="Google Shape;671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" name="Google Shape;721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2" name="Google Shape;722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5" name="Google Shape;725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0" name="Google Shape;750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3" name="Google Shape;753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6" name="Google Shape;786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7" name="Google Shape;787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2" name="Google Shape;812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7" name="Google Shape;817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2" name="Google Shape;842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6" name="Google Shape;846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7" name="Google Shape;847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8" name="Google Shape;848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9" name="Google Shape;849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5" name="Google Shape;875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9" name="Google Shape;879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1" name="Google Shape;881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2" name="Google Shape;882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3" name="Google Shape;883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4" name="Google Shape;884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5" name="Google Shape;885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6" name="Google Shape;886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49" name="Google Shape;949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1" name="Google Shape;951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8" name="Google Shape;978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9" name="Google Shape;979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1" name="Google Shape;981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2" name="Google Shape;982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4" name="Google Shape;984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5" name="Google Shape;985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02" name="Google Shape;1002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" name="Google Shape;208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3" name="Google Shape;1233;p3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4" name="Google Shape;1234;p32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5" name="Google Shape;1235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36" name="Google Shape;1236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39" name="Google Shape;1239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" name="Google Shape;1241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2" name="Google Shape;1242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44" name="Google Shape;1244;p32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5" name="Google Shape;1245;p32"/>
          <p:cNvSpPr txBox="1"/>
          <p:nvPr>
            <p:ph type="ctrTitle"/>
          </p:nvPr>
        </p:nvSpPr>
        <p:spPr>
          <a:xfrm>
            <a:off x="679238" y="1250975"/>
            <a:ext cx="75189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DataCleaningAgent 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An Agentic AI Workflow built using n8n and LLMs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6" name="Google Shape;1246;p3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Taruni-23071A05N6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1" name="Google Shape;1251;p33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-65350" y="279442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252" name="Google Shape;1252;p33"/>
          <p:cNvSpPr txBox="1"/>
          <p:nvPr>
            <p:ph type="title"/>
          </p:nvPr>
        </p:nvSpPr>
        <p:spPr>
          <a:xfrm>
            <a:off x="2017125" y="1029325"/>
            <a:ext cx="4788900" cy="66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253" name="Google Shape;1253;p33"/>
          <p:cNvSpPr txBox="1"/>
          <p:nvPr>
            <p:ph idx="1" type="subTitle"/>
          </p:nvPr>
        </p:nvSpPr>
        <p:spPr>
          <a:xfrm>
            <a:off x="1792425" y="1837325"/>
            <a:ext cx="5511000" cy="19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Organizations and individuals often work with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large, messy datasets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containing missing, inconsistent, or invalid values.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Manual data cleaning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is time-consuming, repetitive, and prone to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human errors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Different people may apply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inconsistent rules or methods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, reducing data reliability.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There’s a need for an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intelligent automation system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that can clean, validate, and summarize data with minimal human effort.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4" name="Google Shape;1254;p33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7762099" y="-2977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5" name="Google Shape;1255;p33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6" name="Google Shape;1256;p33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257" name="Google Shape;1257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" name="Google Shape;1259;p33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260" name="Google Shape;1260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" name="Google Shape;1262;p33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263" name="Google Shape;1263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3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Overview</a:t>
            </a:r>
            <a:endParaRPr/>
          </a:p>
        </p:txBody>
      </p:sp>
      <p:sp>
        <p:nvSpPr>
          <p:cNvPr id="1270" name="Google Shape;1270;p34"/>
          <p:cNvSpPr txBox="1"/>
          <p:nvPr>
            <p:ph idx="1" type="subTitle"/>
          </p:nvPr>
        </p:nvSpPr>
        <p:spPr>
          <a:xfrm>
            <a:off x="1837500" y="1533600"/>
            <a:ext cx="5469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DataCleaningAgent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is an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AI-powered automation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implemented in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n8n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that: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Reads data from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Google Sheets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Uses multiple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specialized agents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(Imputer, Validator, Summarizer).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Routes data intelligently via an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Orchestrator Agent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Writes cleaned and annotated rows back into Sheets.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grpSp>
        <p:nvGrpSpPr>
          <p:cNvPr id="1271" name="Google Shape;1271;p3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272" name="Google Shape;1272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" name="Google Shape;1274;p3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275" name="Google Shape;1275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" name="Google Shape;1277;p3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278" name="Google Shape;1278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80" name="Google Shape;1280;p34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1" name="Google Shape;1281;p34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35"/>
          <p:cNvSpPr txBox="1"/>
          <p:nvPr>
            <p:ph type="title"/>
          </p:nvPr>
        </p:nvSpPr>
        <p:spPr>
          <a:xfrm>
            <a:off x="720000" y="229025"/>
            <a:ext cx="77040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High-Level Architecture</a:t>
            </a:r>
            <a:endParaRPr/>
          </a:p>
        </p:txBody>
      </p:sp>
      <p:grpSp>
        <p:nvGrpSpPr>
          <p:cNvPr id="1287" name="Google Shape;1287;p35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288" name="Google Shape;1288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" name="Google Shape;1290;p35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291" name="Google Shape;1291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" name="Google Shape;1293;p35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294" name="Google Shape;1294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96" name="Google Shape;1296;p35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7" name="Google Shape;129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6675" y="1009025"/>
            <a:ext cx="5860175" cy="396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3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/>
          </a:p>
        </p:txBody>
      </p:sp>
      <p:sp>
        <p:nvSpPr>
          <p:cNvPr id="1303" name="Google Shape;1303;p36"/>
          <p:cNvSpPr txBox="1"/>
          <p:nvPr>
            <p:ph idx="1" type="subTitle"/>
          </p:nvPr>
        </p:nvSpPr>
        <p:spPr>
          <a:xfrm>
            <a:off x="1235150" y="1389138"/>
            <a:ext cx="6473700" cy="23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n8n: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Automation &amp; orchestration platform.</a:t>
            </a:r>
            <a:br>
              <a:rPr lang="en" sz="1500">
                <a:latin typeface="Arial"/>
                <a:ea typeface="Arial"/>
                <a:cs typeface="Arial"/>
                <a:sym typeface="Arial"/>
              </a:rPr>
            </a:b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Google Sheets API: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Data input and output.</a:t>
            </a:r>
            <a:br>
              <a:rPr lang="en" sz="1500">
                <a:latin typeface="Arial"/>
                <a:ea typeface="Arial"/>
                <a:cs typeface="Arial"/>
                <a:sym typeface="Arial"/>
              </a:rPr>
            </a:b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LLMs via Hugging Face:</a:t>
            </a:r>
            <a:br>
              <a:rPr b="1" lang="en" sz="1500">
                <a:latin typeface="Arial"/>
                <a:ea typeface="Arial"/>
                <a:cs typeface="Arial"/>
                <a:sym typeface="Arial"/>
              </a:rPr>
            </a:b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○"/>
            </a:pPr>
            <a:r>
              <a:rPr i="1" lang="en" sz="1500">
                <a:latin typeface="Arial"/>
                <a:ea typeface="Arial"/>
                <a:cs typeface="Arial"/>
                <a:sym typeface="Arial"/>
              </a:rPr>
              <a:t>Llama-3.2-1B-Instruct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for imputation/validation.</a:t>
            </a:r>
            <a:br>
              <a:rPr lang="en" sz="1500">
                <a:latin typeface="Arial"/>
                <a:ea typeface="Arial"/>
                <a:cs typeface="Arial"/>
                <a:sym typeface="Arial"/>
              </a:rPr>
            </a:b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○"/>
            </a:pPr>
            <a:r>
              <a:rPr i="1" lang="en" sz="1500">
                <a:latin typeface="Arial"/>
                <a:ea typeface="Arial"/>
                <a:cs typeface="Arial"/>
                <a:sym typeface="Arial"/>
              </a:rPr>
              <a:t>BART-Large-CNN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for summarization.</a:t>
            </a:r>
            <a:br>
              <a:rPr lang="en" sz="1500">
                <a:latin typeface="Arial"/>
                <a:ea typeface="Arial"/>
                <a:cs typeface="Arial"/>
                <a:sym typeface="Arial"/>
              </a:rPr>
            </a:b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JavaScript Function Nodes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for data processing and merging.</a:t>
            </a:r>
            <a:br>
              <a:rPr lang="en" sz="1500">
                <a:latin typeface="Arial"/>
                <a:ea typeface="Arial"/>
                <a:cs typeface="Arial"/>
                <a:sym typeface="Arial"/>
              </a:rPr>
            </a:b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4" name="Google Shape;1304;p36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305" name="Google Shape;1305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" name="Google Shape;1307;p36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308" name="Google Shape;1308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" name="Google Shape;1310;p36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311" name="Google Shape;1311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13" name="Google Shape;1313;p36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3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Enhancements</a:t>
            </a:r>
            <a:endParaRPr/>
          </a:p>
        </p:txBody>
      </p:sp>
      <p:sp>
        <p:nvSpPr>
          <p:cNvPr id="1319" name="Google Shape;1319;p37"/>
          <p:cNvSpPr txBox="1"/>
          <p:nvPr>
            <p:ph idx="1" type="subTitle"/>
          </p:nvPr>
        </p:nvSpPr>
        <p:spPr>
          <a:xfrm>
            <a:off x="1235150" y="1389138"/>
            <a:ext cx="6473700" cy="23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Integration with </a:t>
            </a:r>
            <a:r>
              <a:rPr b="1" lang="en" sz="1800">
                <a:latin typeface="Arial"/>
                <a:ea typeface="Arial"/>
                <a:cs typeface="Arial"/>
                <a:sym typeface="Arial"/>
              </a:rPr>
              <a:t>Vector Databases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for memory retrieval.</a:t>
            </a:r>
            <a:br>
              <a:rPr lang="en" sz="1800">
                <a:latin typeface="Arial"/>
                <a:ea typeface="Arial"/>
                <a:cs typeface="Arial"/>
                <a:sym typeface="Arial"/>
              </a:rPr>
            </a:b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Real-time dashboards for monitoring cleaning statistics.</a:t>
            </a:r>
            <a:br>
              <a:rPr lang="en" sz="1800">
                <a:latin typeface="Arial"/>
                <a:ea typeface="Arial"/>
                <a:cs typeface="Arial"/>
                <a:sym typeface="Arial"/>
              </a:rPr>
            </a:b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Add </a:t>
            </a:r>
            <a:r>
              <a:rPr b="1" lang="en" sz="1800">
                <a:latin typeface="Arial"/>
                <a:ea typeface="Arial"/>
                <a:cs typeface="Arial"/>
                <a:sym typeface="Arial"/>
              </a:rPr>
              <a:t>auto-detection of new data schemas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 sz="1800">
                <a:latin typeface="Arial"/>
                <a:ea typeface="Arial"/>
                <a:cs typeface="Arial"/>
                <a:sym typeface="Arial"/>
              </a:rPr>
            </a:b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Support for </a:t>
            </a:r>
            <a:r>
              <a:rPr b="1" lang="en" sz="1800">
                <a:latin typeface="Arial"/>
                <a:ea typeface="Arial"/>
                <a:cs typeface="Arial"/>
                <a:sym typeface="Arial"/>
              </a:rPr>
              <a:t>multiple data sources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beyond Google Sheets.</a:t>
            </a:r>
            <a:endParaRPr b="1" sz="220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0" name="Google Shape;1320;p37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321" name="Google Shape;1321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" name="Google Shape;1323;p37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324" name="Google Shape;1324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" name="Google Shape;1326;p37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327" name="Google Shape;1327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29" name="Google Shape;1329;p37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